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-9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8E0D-38E0-0249-80C9-771B43EE9A10}" type="datetimeFigureOut">
              <a:rPr lang="en-US" smtClean="0"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BA1F-42AC-1540-9DE2-B2BBE34B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91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8E0D-38E0-0249-80C9-771B43EE9A10}" type="datetimeFigureOut">
              <a:rPr lang="en-US" smtClean="0"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BA1F-42AC-1540-9DE2-B2BBE34B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97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8E0D-38E0-0249-80C9-771B43EE9A10}" type="datetimeFigureOut">
              <a:rPr lang="en-US" smtClean="0"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BA1F-42AC-1540-9DE2-B2BBE34B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7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8E0D-38E0-0249-80C9-771B43EE9A10}" type="datetimeFigureOut">
              <a:rPr lang="en-US" smtClean="0"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BA1F-42AC-1540-9DE2-B2BBE34B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8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8E0D-38E0-0249-80C9-771B43EE9A10}" type="datetimeFigureOut">
              <a:rPr lang="en-US" smtClean="0"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BA1F-42AC-1540-9DE2-B2BBE34B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98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8E0D-38E0-0249-80C9-771B43EE9A10}" type="datetimeFigureOut">
              <a:rPr lang="en-US" smtClean="0"/>
              <a:t>4/4/13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BA1F-42AC-1540-9DE2-B2BBE34B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83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8E0D-38E0-0249-80C9-771B43EE9A10}" type="datetimeFigureOut">
              <a:rPr lang="en-US" smtClean="0"/>
              <a:t>4/4/13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BA1F-42AC-1540-9DE2-B2BBE34B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85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8E0D-38E0-0249-80C9-771B43EE9A10}" type="datetimeFigureOut">
              <a:rPr lang="en-US" smtClean="0"/>
              <a:t>4/4/13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BA1F-42AC-1540-9DE2-B2BBE34B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6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8E0D-38E0-0249-80C9-771B43EE9A10}" type="datetimeFigureOut">
              <a:rPr lang="en-US" smtClean="0"/>
              <a:t>4/4/13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BA1F-42AC-1540-9DE2-B2BBE34B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57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8E0D-38E0-0249-80C9-771B43EE9A10}" type="datetimeFigureOut">
              <a:rPr lang="en-US" smtClean="0"/>
              <a:t>4/4/13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BA1F-42AC-1540-9DE2-B2BBE34B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12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8E0D-38E0-0249-80C9-771B43EE9A10}" type="datetimeFigureOut">
              <a:rPr lang="en-US" smtClean="0"/>
              <a:t>4/4/13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BA1F-42AC-1540-9DE2-B2BBE34B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83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98E0D-38E0-0249-80C9-771B43EE9A10}" type="datetimeFigureOut">
              <a:rPr lang="en-US" smtClean="0"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3BA1F-42AC-1540-9DE2-B2BBE34B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8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4-04 at 4.26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044" y="432086"/>
            <a:ext cx="3876261" cy="3035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 Stings!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Coping with Bee Stings</a:t>
            </a:r>
          </a:p>
          <a:p>
            <a:r>
              <a:rPr lang="en-US" dirty="0" smtClean="0"/>
              <a:t>Normal and Allergic Reactions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285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Managing Bee Stings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Remove the stinger quickly by scraping.</a:t>
            </a:r>
          </a:p>
          <a:p>
            <a:r>
              <a:rPr lang="en-US" dirty="0" smtClean="0"/>
              <a:t>Many beekeepers take a non-prescription antihistamine to reduce swelling.</a:t>
            </a:r>
          </a:p>
          <a:p>
            <a:r>
              <a:rPr lang="en-US" dirty="0" smtClean="0"/>
              <a:t>Apply treatments such as </a:t>
            </a:r>
            <a:r>
              <a:rPr lang="en-US" i="1" dirty="0" smtClean="0"/>
              <a:t>Soothe Swabs</a:t>
            </a:r>
          </a:p>
          <a:p>
            <a:r>
              <a:rPr lang="en-US" dirty="0" smtClean="0"/>
              <a:t>Carry an </a:t>
            </a:r>
            <a:r>
              <a:rPr lang="en-US" dirty="0" err="1" smtClean="0"/>
              <a:t>Epipen</a:t>
            </a:r>
            <a:r>
              <a:rPr lang="en-US" dirty="0" smtClean="0"/>
              <a:t> injector</a:t>
            </a:r>
          </a:p>
          <a:p>
            <a:endParaRPr lang="en-US" dirty="0" smtClean="0"/>
          </a:p>
        </p:txBody>
      </p:sp>
      <p:pic>
        <p:nvPicPr>
          <p:cNvPr id="5" name="Content Placeholder 4" descr="Screen Shot 2013-04-04 at 4.44.31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396" b="-243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62000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Avoiding Bee Stings</a:t>
            </a:r>
            <a:endParaRPr lang="en-US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Move slowly and deliberately around bees.</a:t>
            </a:r>
          </a:p>
          <a:p>
            <a:r>
              <a:rPr lang="en-US" dirty="0" smtClean="0"/>
              <a:t>Avoid squeezing and crushing bees.</a:t>
            </a:r>
          </a:p>
          <a:p>
            <a:r>
              <a:rPr lang="en-US" dirty="0" smtClean="0"/>
              <a:t>Avoid hive opening on hot, humid days.</a:t>
            </a:r>
          </a:p>
          <a:p>
            <a:r>
              <a:rPr lang="en-US" dirty="0" smtClean="0"/>
              <a:t>Don’t swat at bees.</a:t>
            </a:r>
          </a:p>
          <a:p>
            <a:r>
              <a:rPr lang="en-US" dirty="0" smtClean="0"/>
              <a:t>Don’t block hive entrance with body.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Wear complete protective coverings.</a:t>
            </a:r>
          </a:p>
          <a:p>
            <a:r>
              <a:rPr lang="en-US" dirty="0" smtClean="0"/>
              <a:t>Avoid dark-colored clothes.</a:t>
            </a:r>
          </a:p>
          <a:p>
            <a:r>
              <a:rPr lang="en-US" dirty="0" smtClean="0"/>
              <a:t>Use your smoker wisely.</a:t>
            </a:r>
          </a:p>
          <a:p>
            <a:r>
              <a:rPr lang="en-US" dirty="0" smtClean="0"/>
              <a:t>Smoke any sting site.</a:t>
            </a:r>
          </a:p>
          <a:p>
            <a:r>
              <a:rPr lang="en-US" dirty="0" smtClean="0"/>
              <a:t>Work your bees at midday when the foragers are out of the hive.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747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work with bees,…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0993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there is one certainty – you will be stung.</a:t>
            </a:r>
          </a:p>
          <a:p>
            <a:r>
              <a:rPr lang="en-US" dirty="0" smtClean="0"/>
              <a:t>Even despite the very best defenses, you will be stung:</a:t>
            </a:r>
          </a:p>
          <a:p>
            <a:pPr lvl="1"/>
            <a:r>
              <a:rPr lang="en-US" dirty="0" smtClean="0"/>
              <a:t>Bee stings can have a variety of consequences that must be taken seriously.</a:t>
            </a:r>
          </a:p>
          <a:p>
            <a:pPr lvl="1"/>
            <a:r>
              <a:rPr lang="en-US" dirty="0" smtClean="0"/>
              <a:t>Consider the sad story of Don </a:t>
            </a:r>
            <a:r>
              <a:rPr lang="en-US" dirty="0" err="1" smtClean="0"/>
              <a:t>Weakman</a:t>
            </a:r>
            <a:r>
              <a:rPr lang="en-US" dirty="0" smtClean="0"/>
              <a:t>, Peoria.</a:t>
            </a:r>
            <a:endParaRPr lang="en-US" dirty="0"/>
          </a:p>
        </p:txBody>
      </p:sp>
      <p:pic>
        <p:nvPicPr>
          <p:cNvPr id="4" name="Picture 3" descr="Screen Shot 2013-04-04 at 4.03.4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4" r="16104"/>
          <a:stretch/>
        </p:blipFill>
        <p:spPr>
          <a:xfrm>
            <a:off x="5367130" y="1789969"/>
            <a:ext cx="3235740" cy="379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51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to Bee Stings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major types of reactions: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Mild local reactions.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 local reactions.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Allergic reactions.</a:t>
            </a:r>
          </a:p>
          <a:p>
            <a:r>
              <a:rPr lang="en-US" dirty="0" smtClean="0"/>
              <a:t>Fortunately, beekeepers tend to become less reactive with the passage of time if they receive stings intermittently.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0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Mild Local Reactions</a:t>
            </a:r>
            <a:endParaRPr lang="en-US" b="1" dirty="0"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Immediate</a:t>
            </a:r>
          </a:p>
          <a:p>
            <a:pPr lvl="1"/>
            <a:r>
              <a:rPr lang="en-US" dirty="0" smtClean="0"/>
              <a:t>Pain</a:t>
            </a:r>
          </a:p>
          <a:p>
            <a:pPr lvl="1"/>
            <a:r>
              <a:rPr lang="en-US" dirty="0" smtClean="0"/>
              <a:t>Burning, itching</a:t>
            </a:r>
          </a:p>
          <a:p>
            <a:pPr lvl="1"/>
            <a:r>
              <a:rPr lang="en-US" dirty="0" smtClean="0"/>
              <a:t>Redness</a:t>
            </a:r>
          </a:p>
          <a:p>
            <a:pPr lvl="1"/>
            <a:r>
              <a:rPr lang="en-US" dirty="0" smtClean="0"/>
              <a:t>White wheal at site</a:t>
            </a:r>
          </a:p>
          <a:p>
            <a:pPr lvl="1"/>
            <a:r>
              <a:rPr lang="en-US" dirty="0" smtClean="0"/>
              <a:t>Tenderness</a:t>
            </a:r>
          </a:p>
          <a:p>
            <a:r>
              <a:rPr lang="en-US" dirty="0" smtClean="0"/>
              <a:t>Hours/days later</a:t>
            </a:r>
          </a:p>
          <a:p>
            <a:pPr lvl="1"/>
            <a:r>
              <a:rPr lang="en-US" dirty="0" smtClean="0"/>
              <a:t>Itching</a:t>
            </a:r>
          </a:p>
          <a:p>
            <a:pPr lvl="1"/>
            <a:r>
              <a:rPr lang="en-US" dirty="0" smtClean="0"/>
              <a:t>Redness</a:t>
            </a:r>
          </a:p>
          <a:p>
            <a:pPr lvl="1"/>
            <a:r>
              <a:rPr lang="en-US" dirty="0" smtClean="0"/>
              <a:t>Swelling </a:t>
            </a:r>
            <a:endParaRPr lang="en-US" dirty="0"/>
          </a:p>
        </p:txBody>
      </p:sp>
      <p:pic>
        <p:nvPicPr>
          <p:cNvPr id="10" name="Content Placeholder 9" descr="Screen Shot 2013-04-04 at 4.20.30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3" r="130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5077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 Local Reactions</a:t>
            </a:r>
            <a:endParaRPr lang="en-US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Massive swelling around the site of the sting.</a:t>
            </a:r>
          </a:p>
          <a:p>
            <a:r>
              <a:rPr lang="en-US" dirty="0" smtClean="0"/>
              <a:t>Increasing swelling with passage of time.</a:t>
            </a:r>
          </a:p>
          <a:p>
            <a:r>
              <a:rPr lang="en-US" dirty="0" smtClean="0"/>
              <a:t>Can last up to a week without treatment.</a:t>
            </a:r>
          </a:p>
          <a:p>
            <a:endParaRPr lang="en-US" dirty="0"/>
          </a:p>
        </p:txBody>
      </p:sp>
      <p:pic>
        <p:nvPicPr>
          <p:cNvPr id="6" name="Content Placeholder 5" descr="Screen Shot 2013-04-04 at 4.18.44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0" r="169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89721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Allergic Reactions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Types:</a:t>
            </a:r>
          </a:p>
          <a:p>
            <a:pPr lvl="1"/>
            <a:r>
              <a:rPr lang="en-US" dirty="0" smtClean="0"/>
              <a:t>Cutaneous allergic reactions</a:t>
            </a:r>
          </a:p>
          <a:p>
            <a:pPr lvl="1"/>
            <a:r>
              <a:rPr lang="en-US" dirty="0" smtClean="0"/>
              <a:t>Non-life-threatening systemic allergic reactions</a:t>
            </a:r>
          </a:p>
          <a:p>
            <a:pPr lvl="1"/>
            <a:r>
              <a:rPr lang="en-US" dirty="0" smtClean="0"/>
              <a:t>Life-threatening allergic reactions</a:t>
            </a:r>
          </a:p>
          <a:p>
            <a:r>
              <a:rPr lang="en-US" dirty="0" smtClean="0"/>
              <a:t>All forms of allergic reactions should be taken very seriously.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50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Cutaneous Allergic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Hives or nettle rash anywhere on body.</a:t>
            </a:r>
          </a:p>
          <a:p>
            <a:r>
              <a:rPr lang="en-US" dirty="0" smtClean="0"/>
              <a:t>Massive swelling remote from sting site.</a:t>
            </a:r>
          </a:p>
          <a:p>
            <a:r>
              <a:rPr lang="en-US" dirty="0" smtClean="0"/>
              <a:t>Generalized itching of the skin.</a:t>
            </a:r>
          </a:p>
          <a:p>
            <a:r>
              <a:rPr lang="en-US" dirty="0" smtClean="0"/>
              <a:t>Generalized redness of skin away from sting.</a:t>
            </a:r>
            <a:endParaRPr lang="en-US" dirty="0"/>
          </a:p>
        </p:txBody>
      </p:sp>
      <p:pic>
        <p:nvPicPr>
          <p:cNvPr id="5" name="Content Placeholder 4" descr="Screen Shot 2013-04-04 at 4.29.11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942" b="-269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60259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Non-life-threatening Reactions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Allergic rhinitis or conjunctivitis</a:t>
            </a:r>
          </a:p>
          <a:p>
            <a:r>
              <a:rPr lang="en-US" dirty="0" smtClean="0"/>
              <a:t>Minor respiratory problems</a:t>
            </a:r>
          </a:p>
          <a:p>
            <a:r>
              <a:rPr lang="en-US" dirty="0" smtClean="0"/>
              <a:t>Abdominal cramps</a:t>
            </a:r>
          </a:p>
          <a:p>
            <a:r>
              <a:rPr lang="en-US" dirty="0" smtClean="0"/>
              <a:t>Severe gastrointestinal upset</a:t>
            </a:r>
          </a:p>
          <a:p>
            <a:r>
              <a:rPr lang="en-US" dirty="0" smtClean="0"/>
              <a:t>General weakness</a:t>
            </a:r>
          </a:p>
          <a:p>
            <a:r>
              <a:rPr lang="en-US" dirty="0" smtClean="0"/>
              <a:t>Fear of death common</a:t>
            </a:r>
            <a:endParaRPr lang="en-US" dirty="0"/>
          </a:p>
        </p:txBody>
      </p:sp>
      <p:pic>
        <p:nvPicPr>
          <p:cNvPr id="5" name="Content Placeholder 4" descr="Screen Shot 2013-04-04 at 4.39.09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212" b="-24212"/>
          <a:stretch>
            <a:fillRect/>
          </a:stretch>
        </p:blipFill>
        <p:spPr>
          <a:xfrm>
            <a:off x="4902200" y="1251287"/>
            <a:ext cx="2982843" cy="3342802"/>
          </a:xfrm>
        </p:spPr>
      </p:pic>
      <p:pic>
        <p:nvPicPr>
          <p:cNvPr id="6" name="Picture 5" descr="Screen Shot 2013-04-04 at 4.40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434" y="4218609"/>
            <a:ext cx="2694609" cy="181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62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Life-threatening Allergic Reactions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Shock</a:t>
            </a:r>
          </a:p>
          <a:p>
            <a:r>
              <a:rPr lang="en-US" dirty="0" smtClean="0"/>
              <a:t>Unconsciousness</a:t>
            </a:r>
          </a:p>
          <a:p>
            <a:r>
              <a:rPr lang="en-US" dirty="0" smtClean="0"/>
              <a:t>Hypotension</a:t>
            </a:r>
          </a:p>
          <a:p>
            <a:r>
              <a:rPr lang="en-US" dirty="0" smtClean="0"/>
              <a:t>Fainting</a:t>
            </a:r>
          </a:p>
          <a:p>
            <a:r>
              <a:rPr lang="en-US" dirty="0" smtClean="0"/>
              <a:t>Respiratory distress</a:t>
            </a:r>
          </a:p>
          <a:p>
            <a:r>
              <a:rPr lang="en-US" dirty="0" smtClean="0"/>
              <a:t>Laryngeal blockage</a:t>
            </a:r>
            <a:endParaRPr lang="en-US" dirty="0"/>
          </a:p>
        </p:txBody>
      </p:sp>
      <p:pic>
        <p:nvPicPr>
          <p:cNvPr id="5" name="Content Placeholder 4" descr="Screen Shot 2013-04-04 at 4.43.06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630" b="-256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3765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358</Words>
  <Application>Microsoft Macintosh PowerPoint</Application>
  <PresentationFormat>On-screen Show (4:3)</PresentationFormat>
  <Paragraphs>70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Bee Stings!</vt:lpstr>
      <vt:lpstr>If you work with bees,…</vt:lpstr>
      <vt:lpstr>Reactions to Bee Stings</vt:lpstr>
      <vt:lpstr>Mild Local Reactions</vt:lpstr>
      <vt:lpstr>Strong Local Reactions</vt:lpstr>
      <vt:lpstr>Allergic Reactions</vt:lpstr>
      <vt:lpstr>Cutaneous Allergic Reactions</vt:lpstr>
      <vt:lpstr>Non-life-threatening Reactions</vt:lpstr>
      <vt:lpstr>Life-threatening Allergic Reactions</vt:lpstr>
      <vt:lpstr>Managing Bee Stings</vt:lpstr>
      <vt:lpstr>Avoiding Bee Stings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Bee Stings!</dc:title>
  <dc:creator>Carl Wenning</dc:creator>
  <cp:lastModifiedBy>Carl Wenning</cp:lastModifiedBy>
  <cp:revision>16</cp:revision>
  <dcterms:created xsi:type="dcterms:W3CDTF">2013-04-04T20:58:30Z</dcterms:created>
  <dcterms:modified xsi:type="dcterms:W3CDTF">2013-04-04T21:50:49Z</dcterms:modified>
</cp:coreProperties>
</file>